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Computer Says No"/>
      <p:regular r:id="rId12"/>
    </p:embeddedFont>
    <p:embeddedFont>
      <p:font typeface="Poppins" panose="020B0502040504020204" pitchFamily="34" charset="0"/>
      <p:regular r:id="rId13"/>
    </p:embeddedFont>
    <p:embeddedFont>
      <p:font typeface="Poppins Light" panose="020B05020405040202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9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 /><Relationship Id="rId13" Type="http://schemas.openxmlformats.org/officeDocument/2006/relationships/font" Target="fonts/font6.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5.fntdata"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4.fntdata"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font" Target="fonts/font2.fntdata" /><Relationship Id="rId14" Type="http://schemas.openxmlformats.org/officeDocument/2006/relationships/font" Target="fonts/font7.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8" Type="http://schemas.openxmlformats.org/officeDocument/2006/relationships/image" Target="../media/image13.svg" /><Relationship Id="rId3" Type="http://schemas.openxmlformats.org/officeDocument/2006/relationships/image" Target="../media/image8.png" /><Relationship Id="rId7" Type="http://schemas.openxmlformats.org/officeDocument/2006/relationships/image" Target="../media/image12.png" /><Relationship Id="rId2" Type="http://schemas.openxmlformats.org/officeDocument/2006/relationships/image" Target="../media/image7.pn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4" Type="http://schemas.openxmlformats.org/officeDocument/2006/relationships/image" Target="../media/image9.svg" /><Relationship Id="rId9" Type="http://schemas.openxmlformats.org/officeDocument/2006/relationships/image" Target="../media/image14.jpeg" /></Relationships>
</file>

<file path=ppt/slides/_rels/slide4.xml.rels><?xml version="1.0" encoding="UTF-8" standalone="yes"?>
<Relationships xmlns="http://schemas.openxmlformats.org/package/2006/relationships"><Relationship Id="rId8" Type="http://schemas.openxmlformats.org/officeDocument/2006/relationships/image" Target="../media/image21.GIF" /><Relationship Id="rId3" Type="http://schemas.openxmlformats.org/officeDocument/2006/relationships/image" Target="../media/image16.png" /><Relationship Id="rId7" Type="http://schemas.openxmlformats.org/officeDocument/2006/relationships/image" Target="../media/image20.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19.png" /><Relationship Id="rId5" Type="http://schemas.openxmlformats.org/officeDocument/2006/relationships/image" Target="../media/image18.png" /><Relationship Id="rId4" Type="http://schemas.openxmlformats.org/officeDocument/2006/relationships/image" Target="../media/image17.svg" /></Relationships>
</file>

<file path=ppt/slides/_rels/slide5.xml.rels><?xml version="1.0" encoding="UTF-8" standalone="yes"?>
<Relationships xmlns="http://schemas.openxmlformats.org/package/2006/relationships"><Relationship Id="rId8" Type="http://schemas.openxmlformats.org/officeDocument/2006/relationships/image" Target="../media/image16.png" /><Relationship Id="rId13" Type="http://schemas.openxmlformats.org/officeDocument/2006/relationships/image" Target="../media/image29.png" /><Relationship Id="rId3" Type="http://schemas.openxmlformats.org/officeDocument/2006/relationships/image" Target="../media/image18.png" /><Relationship Id="rId7" Type="http://schemas.openxmlformats.org/officeDocument/2006/relationships/image" Target="../media/image25.png" /><Relationship Id="rId12" Type="http://schemas.openxmlformats.org/officeDocument/2006/relationships/image" Target="../media/image28.png" /><Relationship Id="rId2" Type="http://schemas.openxmlformats.org/officeDocument/2006/relationships/image" Target="../media/image15.png" /><Relationship Id="rId1" Type="http://schemas.openxmlformats.org/officeDocument/2006/relationships/slideLayout" Target="../slideLayouts/slideLayout7.xml" /><Relationship Id="rId6" Type="http://schemas.openxmlformats.org/officeDocument/2006/relationships/image" Target="../media/image24.png" /><Relationship Id="rId11" Type="http://schemas.openxmlformats.org/officeDocument/2006/relationships/image" Target="../media/image27.svg" /><Relationship Id="rId5" Type="http://schemas.openxmlformats.org/officeDocument/2006/relationships/image" Target="../media/image23.png" /><Relationship Id="rId10" Type="http://schemas.openxmlformats.org/officeDocument/2006/relationships/image" Target="../media/image26.png" /><Relationship Id="rId4" Type="http://schemas.openxmlformats.org/officeDocument/2006/relationships/image" Target="../media/image22.png" /><Relationship Id="rId9" Type="http://schemas.openxmlformats.org/officeDocument/2006/relationships/image" Target="../media/image17.svg" /><Relationship Id="rId14" Type="http://schemas.openxmlformats.org/officeDocument/2006/relationships/image" Target="../media/image21.GIF" /></Relationships>
</file>

<file path=ppt/slides/_rels/slide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31.GIF"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353531" y="566681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alphaModFix amt="74000"/>
            </a:blip>
            <a:stretch>
              <a:fillRect/>
            </a:stretch>
          </a:blipFill>
        </p:spPr>
      </p:sp>
      <p:sp>
        <p:nvSpPr>
          <p:cNvPr id="4" name="Freeform 4"/>
          <p:cNvSpPr/>
          <p:nvPr/>
        </p:nvSpPr>
        <p:spPr>
          <a:xfrm>
            <a:off x="5732015" y="0"/>
            <a:ext cx="3846853" cy="3353496"/>
          </a:xfrm>
          <a:custGeom>
            <a:avLst/>
            <a:gdLst/>
            <a:ahLst/>
            <a:cxnLst/>
            <a:rect l="l" t="t" r="r" b="b"/>
            <a:pathLst>
              <a:path w="3846853" h="3353496">
                <a:moveTo>
                  <a:pt x="0" y="0"/>
                </a:moveTo>
                <a:lnTo>
                  <a:pt x="3846853" y="0"/>
                </a:lnTo>
                <a:lnTo>
                  <a:pt x="3846853" y="3353496"/>
                </a:lnTo>
                <a:lnTo>
                  <a:pt x="0" y="3353496"/>
                </a:lnTo>
                <a:lnTo>
                  <a:pt x="0" y="0"/>
                </a:lnTo>
                <a:close/>
              </a:path>
            </a:pathLst>
          </a:custGeom>
          <a:blipFill>
            <a:blip r:embed="rId4">
              <a:alphaModFix amt="93000"/>
            </a:blip>
            <a:stretch>
              <a:fillRect t="-160" b="-160"/>
            </a:stretch>
          </a:blipFill>
        </p:spPr>
      </p:sp>
      <p:sp>
        <p:nvSpPr>
          <p:cNvPr id="5" name="Freeform 5"/>
          <p:cNvSpPr/>
          <p:nvPr/>
        </p:nvSpPr>
        <p:spPr>
          <a:xfrm>
            <a:off x="13706613" y="-366850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3341473" y="6379093"/>
            <a:ext cx="6926813" cy="2879207"/>
          </a:xfrm>
          <a:prstGeom prst="rect">
            <a:avLst/>
          </a:prstGeom>
        </p:spPr>
        <p:txBody>
          <a:bodyPr lIns="0" tIns="0" rIns="0" bIns="0" rtlCol="0" anchor="t">
            <a:spAutoFit/>
          </a:bodyPr>
          <a:lstStyle/>
          <a:p>
            <a:pPr algn="ctr">
              <a:lnSpc>
                <a:spcPts val="3800"/>
              </a:lnSpc>
            </a:pPr>
            <a:r>
              <a:rPr lang="en-US" sz="2715">
                <a:solidFill>
                  <a:schemeClr val="bg1"/>
                </a:solidFill>
                <a:latin typeface="Poppins Light" panose="00000400000000000000"/>
              </a:rPr>
              <a:t>BY:</a:t>
            </a:r>
          </a:p>
          <a:p>
            <a:pPr algn="ctr">
              <a:lnSpc>
                <a:spcPts val="3800"/>
              </a:lnSpc>
            </a:pPr>
            <a:r>
              <a:rPr lang="en-US" sz="2715">
                <a:solidFill>
                  <a:schemeClr val="bg1"/>
                </a:solidFill>
                <a:latin typeface="Poppins Light" panose="00000400000000000000"/>
              </a:rPr>
              <a:t>   Joshua Amansec</a:t>
            </a:r>
          </a:p>
          <a:p>
            <a:pPr algn="ctr">
              <a:lnSpc>
                <a:spcPts val="3800"/>
              </a:lnSpc>
            </a:pPr>
            <a:r>
              <a:rPr lang="en-US" sz="2715">
                <a:solidFill>
                  <a:schemeClr val="bg1"/>
                </a:solidFill>
                <a:latin typeface="Poppins Light" panose="00000400000000000000"/>
              </a:rPr>
              <a:t>Jerald Bernaldo</a:t>
            </a:r>
          </a:p>
          <a:p>
            <a:pPr algn="ctr">
              <a:lnSpc>
                <a:spcPts val="3800"/>
              </a:lnSpc>
            </a:pPr>
            <a:r>
              <a:rPr lang="en-US" sz="2715">
                <a:solidFill>
                  <a:schemeClr val="bg1"/>
                </a:solidFill>
                <a:latin typeface="Poppins Light" panose="00000400000000000000"/>
              </a:rPr>
              <a:t>             Mickel Jhon Lugatiman</a:t>
            </a:r>
          </a:p>
          <a:p>
            <a:pPr algn="ctr">
              <a:lnSpc>
                <a:spcPts val="3800"/>
              </a:lnSpc>
            </a:pPr>
            <a:r>
              <a:rPr lang="en-US" sz="2715">
                <a:solidFill>
                  <a:schemeClr val="bg1"/>
                </a:solidFill>
                <a:latin typeface="Poppins Light" panose="00000400000000000000"/>
              </a:rPr>
              <a:t>Sabtal,Masra J.</a:t>
            </a:r>
          </a:p>
          <a:p>
            <a:pPr algn="ctr">
              <a:lnSpc>
                <a:spcPts val="3800"/>
              </a:lnSpc>
            </a:pPr>
            <a:endParaRPr lang="en-US" sz="2715">
              <a:solidFill>
                <a:schemeClr val="bg1"/>
              </a:solidFill>
              <a:latin typeface="Poppins Light" panose="00000400000000000000"/>
            </a:endParaRPr>
          </a:p>
        </p:txBody>
      </p:sp>
      <p:sp>
        <p:nvSpPr>
          <p:cNvPr id="7" name="Freeform 7"/>
          <p:cNvSpPr/>
          <p:nvPr/>
        </p:nvSpPr>
        <p:spPr>
          <a:xfrm rot="700065">
            <a:off x="-740335" y="1700598"/>
            <a:ext cx="3948234" cy="1724379"/>
          </a:xfrm>
          <a:custGeom>
            <a:avLst/>
            <a:gdLst/>
            <a:ahLst/>
            <a:cxnLst/>
            <a:rect l="l" t="t" r="r" b="b"/>
            <a:pathLst>
              <a:path w="3948234" h="1724379">
                <a:moveTo>
                  <a:pt x="0" y="0"/>
                </a:moveTo>
                <a:lnTo>
                  <a:pt x="3948233" y="0"/>
                </a:lnTo>
                <a:lnTo>
                  <a:pt x="3948233" y="1724379"/>
                </a:lnTo>
                <a:lnTo>
                  <a:pt x="0" y="1724379"/>
                </a:lnTo>
                <a:lnTo>
                  <a:pt x="0" y="0"/>
                </a:lnTo>
                <a:close/>
              </a:path>
            </a:pathLst>
          </a:custGeom>
          <a:blipFill>
            <a:blip r:embed="rId5">
              <a:alphaModFix amt="88000"/>
            </a:blip>
            <a:stretch>
              <a:fillRect/>
            </a:stretch>
          </a:blipFill>
        </p:spPr>
      </p:sp>
      <p:sp>
        <p:nvSpPr>
          <p:cNvPr id="8" name="Freeform 8"/>
          <p:cNvSpPr/>
          <p:nvPr/>
        </p:nvSpPr>
        <p:spPr>
          <a:xfrm>
            <a:off x="0" y="7085422"/>
            <a:ext cx="4045261" cy="3461670"/>
          </a:xfrm>
          <a:custGeom>
            <a:avLst/>
            <a:gdLst/>
            <a:ahLst/>
            <a:cxnLst/>
            <a:rect l="l" t="t" r="r" b="b"/>
            <a:pathLst>
              <a:path w="4045261" h="3461670">
                <a:moveTo>
                  <a:pt x="0" y="0"/>
                </a:moveTo>
                <a:lnTo>
                  <a:pt x="4045261" y="0"/>
                </a:lnTo>
                <a:lnTo>
                  <a:pt x="4045261" y="3461670"/>
                </a:lnTo>
                <a:lnTo>
                  <a:pt x="0" y="3461670"/>
                </a:lnTo>
                <a:lnTo>
                  <a:pt x="0" y="0"/>
                </a:lnTo>
                <a:close/>
              </a:path>
            </a:pathLst>
          </a:custGeom>
          <a:blipFill>
            <a:blip r:embed="rId6">
              <a:alphaModFix amt="97000"/>
            </a:blip>
            <a:stretch>
              <a:fillRect/>
            </a:stretch>
          </a:blipFill>
        </p:spPr>
      </p:sp>
      <p:sp>
        <p:nvSpPr>
          <p:cNvPr id="9" name="TextBox 9"/>
          <p:cNvSpPr txBox="1"/>
          <p:nvPr/>
        </p:nvSpPr>
        <p:spPr>
          <a:xfrm>
            <a:off x="2293920" y="3486712"/>
            <a:ext cx="9021918" cy="2180100"/>
          </a:xfrm>
          <a:prstGeom prst="rect">
            <a:avLst/>
          </a:prstGeom>
        </p:spPr>
        <p:txBody>
          <a:bodyPr lIns="0" tIns="0" rIns="0" bIns="0" rtlCol="0" anchor="t">
            <a:spAutoFit/>
          </a:bodyPr>
          <a:lstStyle/>
          <a:p>
            <a:pPr algn="ctr">
              <a:lnSpc>
                <a:spcPts val="14710"/>
              </a:lnSpc>
            </a:pPr>
            <a:r>
              <a:rPr lang="en-US" sz="20435">
                <a:solidFill>
                  <a:schemeClr val="bg1"/>
                </a:solidFill>
                <a:latin typeface="Computer Says No" panose="00000400000000000000"/>
              </a:rPr>
              <a:t>TRAVEL-EASE</a:t>
            </a:r>
          </a:p>
        </p:txBody>
      </p:sp>
      <p:sp>
        <p:nvSpPr>
          <p:cNvPr id="10" name="TextBox 10"/>
          <p:cNvSpPr txBox="1"/>
          <p:nvPr/>
        </p:nvSpPr>
        <p:spPr>
          <a:xfrm>
            <a:off x="3268070" y="5513819"/>
            <a:ext cx="7103952" cy="771668"/>
          </a:xfrm>
          <a:prstGeom prst="rect">
            <a:avLst/>
          </a:prstGeom>
        </p:spPr>
        <p:txBody>
          <a:bodyPr lIns="0" tIns="0" rIns="0" bIns="0" rtlCol="0" anchor="t">
            <a:spAutoFit/>
          </a:bodyPr>
          <a:lstStyle/>
          <a:p>
            <a:pPr algn="ctr">
              <a:lnSpc>
                <a:spcPts val="5145"/>
              </a:lnSpc>
            </a:pPr>
            <a:r>
              <a:rPr lang="en-US" sz="7150">
                <a:solidFill>
                  <a:schemeClr val="bg1"/>
                </a:solidFill>
                <a:latin typeface="Computer Says No" panose="00000400000000000000"/>
              </a:rPr>
              <a:t>MOBILE APP</a:t>
            </a:r>
          </a:p>
        </p:txBody>
      </p:sp>
      <p:sp>
        <p:nvSpPr>
          <p:cNvPr id="11" name="Freeform 11"/>
          <p:cNvSpPr/>
          <p:nvPr/>
        </p:nvSpPr>
        <p:spPr>
          <a:xfrm flipH="1">
            <a:off x="11087337" y="1019841"/>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alphaModFix amt="85000"/>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0" y="1833922"/>
            <a:ext cx="5353298" cy="2362179"/>
          </a:xfrm>
          <a:prstGeom prst="rect">
            <a:avLst/>
          </a:prstGeom>
        </p:spPr>
        <p:txBody>
          <a:bodyPr lIns="0" tIns="0" rIns="0" bIns="0" rtlCol="0" anchor="t">
            <a:spAutoFit/>
          </a:bodyPr>
          <a:lstStyle/>
          <a:p>
            <a:pPr marL="0" lvl="0" indent="0" algn="ctr">
              <a:lnSpc>
                <a:spcPts val="8585"/>
              </a:lnSpc>
              <a:spcBef>
                <a:spcPct val="0"/>
              </a:spcBef>
            </a:pPr>
            <a:r>
              <a:rPr lang="en-US" sz="11920">
                <a:solidFill>
                  <a:schemeClr val="bg1"/>
                </a:solidFill>
                <a:latin typeface="Computer Says No" panose="00000400000000000000"/>
              </a:rPr>
              <a:t>TABLE OF CONTENTS</a:t>
            </a:r>
          </a:p>
        </p:txBody>
      </p:sp>
      <p:sp>
        <p:nvSpPr>
          <p:cNvPr id="9" name="TextBox 9"/>
          <p:cNvSpPr txBox="1"/>
          <p:nvPr/>
        </p:nvSpPr>
        <p:spPr>
          <a:xfrm>
            <a:off x="2560594" y="4790243"/>
            <a:ext cx="6125528" cy="3265534"/>
          </a:xfrm>
          <a:prstGeom prst="rect">
            <a:avLst/>
          </a:prstGeom>
        </p:spPr>
        <p:txBody>
          <a:bodyPr lIns="0" tIns="0" rIns="0" bIns="0" rtlCol="0" anchor="t">
            <a:spAutoFit/>
          </a:bodyPr>
          <a:lstStyle/>
          <a:p>
            <a:pPr marL="661035" lvl="1" indent="-330200" algn="l">
              <a:lnSpc>
                <a:spcPts val="4285"/>
              </a:lnSpc>
              <a:buFont typeface="Arial" panose="020B0604020202020204"/>
              <a:buChar char="•"/>
            </a:pPr>
            <a:r>
              <a:rPr lang="en-US" sz="3060">
                <a:solidFill>
                  <a:srgbClr val="FFFFFF"/>
                </a:solidFill>
                <a:latin typeface="Poppins Light" panose="00000400000000000000"/>
              </a:rPr>
              <a:t>Problem</a:t>
            </a:r>
          </a:p>
          <a:p>
            <a:pPr marL="661035" lvl="1" indent="-330200" algn="l">
              <a:lnSpc>
                <a:spcPts val="4285"/>
              </a:lnSpc>
              <a:buFont typeface="Arial" panose="020B0604020202020204"/>
              <a:buChar char="•"/>
            </a:pPr>
            <a:r>
              <a:rPr lang="en-US" sz="3060">
                <a:solidFill>
                  <a:srgbClr val="FFFFFF"/>
                </a:solidFill>
                <a:latin typeface="Poppins Light" panose="00000400000000000000"/>
              </a:rPr>
              <a:t>Solution</a:t>
            </a:r>
          </a:p>
          <a:p>
            <a:pPr marL="661035" lvl="1" indent="-330200" algn="l">
              <a:lnSpc>
                <a:spcPts val="4285"/>
              </a:lnSpc>
              <a:buFont typeface="Arial" panose="020B0604020202020204"/>
              <a:buChar char="•"/>
            </a:pPr>
            <a:r>
              <a:rPr lang="en-US" sz="3060">
                <a:solidFill>
                  <a:srgbClr val="FFFFFF"/>
                </a:solidFill>
                <a:latin typeface="Poppins Light" panose="00000400000000000000"/>
              </a:rPr>
              <a:t>Title</a:t>
            </a:r>
          </a:p>
          <a:p>
            <a:pPr marL="661035" lvl="1" indent="-330200" algn="l">
              <a:lnSpc>
                <a:spcPts val="4285"/>
              </a:lnSpc>
              <a:buFont typeface="Arial" panose="020B0604020202020204"/>
              <a:buChar char="•"/>
            </a:pPr>
            <a:r>
              <a:rPr lang="en-US" sz="3060">
                <a:solidFill>
                  <a:srgbClr val="FFFFFF"/>
                </a:solidFill>
                <a:latin typeface="Poppins Light" panose="00000400000000000000"/>
              </a:rPr>
              <a:t>PACT Framework</a:t>
            </a:r>
          </a:p>
          <a:p>
            <a:pPr marL="661035" lvl="1" indent="-330200" algn="l">
              <a:lnSpc>
                <a:spcPts val="4285"/>
              </a:lnSpc>
              <a:buFont typeface="Arial" panose="020B0604020202020204"/>
              <a:buChar char="•"/>
            </a:pPr>
            <a:r>
              <a:rPr lang="en-US" sz="3060">
                <a:solidFill>
                  <a:srgbClr val="FFFFFF"/>
                </a:solidFill>
                <a:latin typeface="Poppins Light" panose="00000400000000000000"/>
              </a:rPr>
              <a:t>Figma Layout </a:t>
            </a:r>
          </a:p>
          <a:p>
            <a:pPr algn="l">
              <a:lnSpc>
                <a:spcPts val="4285"/>
              </a:lnSpc>
            </a:pPr>
            <a:endParaRPr lang="en-US" sz="3060">
              <a:solidFill>
                <a:srgbClr val="FFFFFF"/>
              </a:solidFill>
              <a:latin typeface="Poppins Light" panose="00000400000000000000"/>
            </a:endParaRPr>
          </a:p>
        </p:txBody>
      </p:sp>
      <p:sp>
        <p:nvSpPr>
          <p:cNvPr id="10" name="TextBox 10"/>
          <p:cNvSpPr txBox="1"/>
          <p:nvPr/>
        </p:nvSpPr>
        <p:spPr>
          <a:xfrm>
            <a:off x="8686121" y="4596654"/>
            <a:ext cx="688459" cy="3459123"/>
          </a:xfrm>
          <a:prstGeom prst="rect">
            <a:avLst/>
          </a:prstGeom>
        </p:spPr>
        <p:txBody>
          <a:bodyPr lIns="0" tIns="0" rIns="0" bIns="0" rtlCol="0" anchor="t">
            <a:spAutoFit/>
          </a:bodyPr>
          <a:lstStyle/>
          <a:p>
            <a:pPr algn="r">
              <a:lnSpc>
                <a:spcPts val="4545"/>
              </a:lnSpc>
            </a:pPr>
            <a:r>
              <a:rPr lang="en-US" sz="3245">
                <a:solidFill>
                  <a:srgbClr val="FFFFFF"/>
                </a:solidFill>
                <a:latin typeface="Poppins" panose="00000500000000000000"/>
              </a:rPr>
              <a:t>01</a:t>
            </a:r>
          </a:p>
          <a:p>
            <a:pPr algn="r">
              <a:lnSpc>
                <a:spcPts val="4545"/>
              </a:lnSpc>
            </a:pPr>
            <a:r>
              <a:rPr lang="en-US" sz="3245">
                <a:solidFill>
                  <a:srgbClr val="FFFFFF"/>
                </a:solidFill>
                <a:latin typeface="Poppins" panose="00000500000000000000"/>
              </a:rPr>
              <a:t>02</a:t>
            </a:r>
          </a:p>
          <a:p>
            <a:pPr algn="r">
              <a:lnSpc>
                <a:spcPts val="4545"/>
              </a:lnSpc>
            </a:pPr>
            <a:r>
              <a:rPr lang="en-US" sz="3245">
                <a:solidFill>
                  <a:srgbClr val="FFFFFF"/>
                </a:solidFill>
                <a:latin typeface="Poppins" panose="00000500000000000000"/>
              </a:rPr>
              <a:t>03</a:t>
            </a:r>
          </a:p>
          <a:p>
            <a:pPr algn="r">
              <a:lnSpc>
                <a:spcPts val="4545"/>
              </a:lnSpc>
            </a:pPr>
            <a:r>
              <a:rPr lang="en-US" sz="3245">
                <a:solidFill>
                  <a:srgbClr val="FFFFFF"/>
                </a:solidFill>
                <a:latin typeface="Poppins" panose="00000500000000000000"/>
              </a:rPr>
              <a:t>04</a:t>
            </a:r>
          </a:p>
          <a:p>
            <a:pPr algn="r">
              <a:lnSpc>
                <a:spcPts val="4545"/>
              </a:lnSpc>
            </a:pPr>
            <a:r>
              <a:rPr lang="en-US" sz="3245">
                <a:solidFill>
                  <a:srgbClr val="FFFFFF"/>
                </a:solidFill>
                <a:latin typeface="Poppins" panose="00000500000000000000"/>
              </a:rPr>
              <a:t>05</a:t>
            </a:r>
          </a:p>
          <a:p>
            <a:pPr algn="r">
              <a:lnSpc>
                <a:spcPts val="4545"/>
              </a:lnSpc>
            </a:pPr>
            <a:endParaRPr lang="en-US" sz="3245">
              <a:solidFill>
                <a:srgbClr val="FFFFFF"/>
              </a:solidFill>
              <a:latin typeface="Poppins" panose="00000500000000000000"/>
            </a:endParaRPr>
          </a:p>
        </p:txBody>
      </p:sp>
    </p:spTree>
  </p:cSld>
  <p:clrMapOvr>
    <a:masterClrMapping/>
  </p:clrMapOvr>
  <mc:AlternateContent xmlns:mc="http://schemas.openxmlformats.org/markup-compatibility/2006" xmlns:p14="http://schemas.microsoft.com/office/powerpoint/2010/main">
    <mc:Choice Requires="p14">
      <p:transition spd="slow">
        <p:wheel spokes="8"/>
      </p:transition>
    </mc:Choice>
    <mc:Fallback xmlns="">
      <p:transition spd="slow">
        <p:wheel spokes="8"/>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034765">
            <a:off x="12251084" y="905064"/>
            <a:ext cx="6662281" cy="5372807"/>
          </a:xfrm>
          <a:custGeom>
            <a:avLst/>
            <a:gdLst/>
            <a:ahLst/>
            <a:cxnLst/>
            <a:rect l="l" t="t" r="r" b="b"/>
            <a:pathLst>
              <a:path w="6662281" h="5372807">
                <a:moveTo>
                  <a:pt x="0" y="0"/>
                </a:moveTo>
                <a:lnTo>
                  <a:pt x="6662281" y="0"/>
                </a:lnTo>
                <a:lnTo>
                  <a:pt x="6662281" y="5372807"/>
                </a:lnTo>
                <a:lnTo>
                  <a:pt x="0" y="5372807"/>
                </a:lnTo>
                <a:lnTo>
                  <a:pt x="0" y="0"/>
                </a:lnTo>
                <a:close/>
              </a:path>
            </a:pathLst>
          </a:custGeom>
          <a:blipFill>
            <a:blip r:embed="rId2"/>
            <a:stretch>
              <a:fillRect/>
            </a:stretch>
          </a:blipFill>
        </p:spPr>
      </p:sp>
      <p:sp>
        <p:nvSpPr>
          <p:cNvPr id="3" name="AutoShape 3"/>
          <p:cNvSpPr/>
          <p:nvPr/>
        </p:nvSpPr>
        <p:spPr>
          <a:xfrm flipV="1">
            <a:off x="3781291" y="5405761"/>
            <a:ext cx="6920742" cy="19050"/>
          </a:xfrm>
          <a:prstGeom prst="line">
            <a:avLst/>
          </a:prstGeom>
          <a:ln w="38100" cap="flat">
            <a:solidFill>
              <a:srgbClr val="FFFFFF"/>
            </a:solidFill>
            <a:prstDash val="solid"/>
            <a:headEnd type="none" w="sm" len="sm"/>
            <a:tailEnd type="none" w="sm" len="sm"/>
          </a:ln>
        </p:spPr>
      </p:sp>
      <p:sp>
        <p:nvSpPr>
          <p:cNvPr id="4" name="Freeform 4"/>
          <p:cNvSpPr/>
          <p:nvPr/>
        </p:nvSpPr>
        <p:spPr>
          <a:xfrm>
            <a:off x="475463" y="5452476"/>
            <a:ext cx="3029752" cy="3029752"/>
          </a:xfrm>
          <a:custGeom>
            <a:avLst/>
            <a:gdLst/>
            <a:ahLst/>
            <a:cxnLst/>
            <a:rect l="l" t="t" r="r" b="b"/>
            <a:pathLst>
              <a:path w="3029752" h="3029752">
                <a:moveTo>
                  <a:pt x="0" y="0"/>
                </a:moveTo>
                <a:lnTo>
                  <a:pt x="3029751" y="0"/>
                </a:lnTo>
                <a:lnTo>
                  <a:pt x="3029751" y="3029752"/>
                </a:lnTo>
                <a:lnTo>
                  <a:pt x="0" y="3029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16895" y="6234815"/>
            <a:ext cx="1546624" cy="1465075"/>
          </a:xfrm>
          <a:custGeom>
            <a:avLst/>
            <a:gdLst/>
            <a:ahLst/>
            <a:cxnLst/>
            <a:rect l="l" t="t" r="r" b="b"/>
            <a:pathLst>
              <a:path w="1546624" h="1465075">
                <a:moveTo>
                  <a:pt x="0" y="0"/>
                </a:moveTo>
                <a:lnTo>
                  <a:pt x="1546624" y="0"/>
                </a:lnTo>
                <a:lnTo>
                  <a:pt x="1546624" y="1465075"/>
                </a:lnTo>
                <a:lnTo>
                  <a:pt x="0" y="146507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475463" y="763157"/>
            <a:ext cx="3009228" cy="3009228"/>
          </a:xfrm>
          <a:custGeom>
            <a:avLst/>
            <a:gdLst/>
            <a:ahLst/>
            <a:cxnLst/>
            <a:rect l="l" t="t" r="r" b="b"/>
            <a:pathLst>
              <a:path w="3009228" h="3009228">
                <a:moveTo>
                  <a:pt x="0" y="0"/>
                </a:moveTo>
                <a:lnTo>
                  <a:pt x="3009228" y="0"/>
                </a:lnTo>
                <a:lnTo>
                  <a:pt x="3009228" y="3009228"/>
                </a:lnTo>
                <a:lnTo>
                  <a:pt x="0" y="30092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53696" y="1608484"/>
            <a:ext cx="1273023" cy="1318574"/>
          </a:xfrm>
          <a:custGeom>
            <a:avLst/>
            <a:gdLst/>
            <a:ahLst/>
            <a:cxnLst/>
            <a:rect l="l" t="t" r="r" b="b"/>
            <a:pathLst>
              <a:path w="1273023" h="1318574">
                <a:moveTo>
                  <a:pt x="0" y="0"/>
                </a:moveTo>
                <a:lnTo>
                  <a:pt x="1273023" y="0"/>
                </a:lnTo>
                <a:lnTo>
                  <a:pt x="1273023" y="1318574"/>
                </a:lnTo>
                <a:lnTo>
                  <a:pt x="0" y="1318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8" name="Group 8"/>
          <p:cNvGrpSpPr>
            <a:grpSpLocks noChangeAspect="1"/>
          </p:cNvGrpSpPr>
          <p:nvPr/>
        </p:nvGrpSpPr>
        <p:grpSpPr>
          <a:xfrm>
            <a:off x="3640894" y="0"/>
            <a:ext cx="8941727" cy="10713566"/>
            <a:chOff x="0" y="0"/>
            <a:chExt cx="8585708" cy="10287000"/>
          </a:xfrm>
        </p:grpSpPr>
        <p:sp>
          <p:nvSpPr>
            <p:cNvPr id="9" name="Freeform 9"/>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9">
                <a:alphaModFix amt="43999"/>
              </a:blip>
              <a:stretch>
                <a:fillRect l="-39749" r="-39749"/>
              </a:stretch>
            </a:blipFill>
          </p:spPr>
        </p:sp>
      </p:grpSp>
      <p:sp>
        <p:nvSpPr>
          <p:cNvPr id="10" name="TextBox 10"/>
          <p:cNvSpPr txBox="1"/>
          <p:nvPr/>
        </p:nvSpPr>
        <p:spPr>
          <a:xfrm>
            <a:off x="4180097" y="7216288"/>
            <a:ext cx="10725523" cy="2474729"/>
          </a:xfrm>
          <a:prstGeom prst="rect">
            <a:avLst/>
          </a:prstGeom>
        </p:spPr>
        <p:txBody>
          <a:bodyPr lIns="0" tIns="0" rIns="0" bIns="0" rtlCol="0" anchor="t">
            <a:spAutoFit/>
          </a:bodyPr>
          <a:lstStyle/>
          <a:p>
            <a:pPr algn="l">
              <a:lnSpc>
                <a:spcPts val="2850"/>
              </a:lnSpc>
            </a:pPr>
            <a:r>
              <a:rPr lang="en-US" sz="2035">
                <a:solidFill>
                  <a:srgbClr val="FFFFFF"/>
                </a:solidFill>
                <a:latin typeface="Poppins Light" panose="00000400000000000000"/>
              </a:rPr>
              <a:t>Introducing the TravelEase Mobile App, a user-friendly and accessible platform, will significantly improve the transit experience for both residents and tourists. By providing real-time information on transportation options, tourist attractions, and service providers, the app enhances the overall efficiency and convenience of travel in Zamboanga City. Additionally, the app facilitates better communication between residents and tourists, leading to improved service outcomes and a more enjoyable travel experience for all.</a:t>
            </a:r>
          </a:p>
        </p:txBody>
      </p:sp>
      <p:sp>
        <p:nvSpPr>
          <p:cNvPr id="11" name="TextBox 11"/>
          <p:cNvSpPr txBox="1"/>
          <p:nvPr/>
        </p:nvSpPr>
        <p:spPr>
          <a:xfrm>
            <a:off x="2628998" y="6387931"/>
            <a:ext cx="6913861" cy="3899069"/>
          </a:xfrm>
          <a:prstGeom prst="rect">
            <a:avLst/>
          </a:prstGeom>
        </p:spPr>
        <p:txBody>
          <a:bodyPr lIns="0" tIns="0" rIns="0" bIns="0" rtlCol="0" anchor="t">
            <a:spAutoFit/>
          </a:bodyPr>
          <a:lstStyle/>
          <a:p>
            <a:pPr algn="ctr">
              <a:lnSpc>
                <a:spcPts val="9690"/>
              </a:lnSpc>
            </a:pPr>
            <a:r>
              <a:rPr lang="en-US" sz="13455">
                <a:solidFill>
                  <a:schemeClr val="bg1"/>
                </a:solidFill>
                <a:latin typeface="Computer Says No" panose="00000400000000000000"/>
              </a:rPr>
              <a:t>SOLUTION</a:t>
            </a:r>
          </a:p>
          <a:p>
            <a:pPr algn="ctr">
              <a:lnSpc>
                <a:spcPts val="9690"/>
              </a:lnSpc>
            </a:pPr>
            <a:endParaRPr lang="en-US" sz="13455">
              <a:solidFill>
                <a:schemeClr val="bg1"/>
              </a:solidFill>
              <a:latin typeface="Computer Says No" panose="00000400000000000000"/>
            </a:endParaRPr>
          </a:p>
          <a:p>
            <a:pPr marL="0" lvl="0" indent="0" algn="ctr">
              <a:lnSpc>
                <a:spcPts val="9690"/>
              </a:lnSpc>
              <a:spcBef>
                <a:spcPct val="0"/>
              </a:spcBef>
            </a:pPr>
            <a:endParaRPr lang="en-US" sz="13455">
              <a:solidFill>
                <a:schemeClr val="bg1"/>
              </a:solidFill>
              <a:latin typeface="Computer Says No" panose="00000400000000000000"/>
            </a:endParaRPr>
          </a:p>
        </p:txBody>
      </p:sp>
      <p:sp>
        <p:nvSpPr>
          <p:cNvPr id="12" name="TextBox 12"/>
          <p:cNvSpPr txBox="1"/>
          <p:nvPr/>
        </p:nvSpPr>
        <p:spPr>
          <a:xfrm>
            <a:off x="3926205" y="2515870"/>
            <a:ext cx="6944995" cy="2936875"/>
          </a:xfrm>
          <a:prstGeom prst="rect">
            <a:avLst/>
          </a:prstGeom>
        </p:spPr>
        <p:txBody>
          <a:bodyPr lIns="0" tIns="0" rIns="0" bIns="0" rtlCol="0" anchor="t">
            <a:noAutofit/>
          </a:bodyPr>
          <a:lstStyle/>
          <a:p>
            <a:pPr algn="l">
              <a:lnSpc>
                <a:spcPts val="2925"/>
              </a:lnSpc>
            </a:pPr>
            <a:r>
              <a:rPr lang="en-US" sz="2090">
                <a:solidFill>
                  <a:srgbClr val="FFFFFF"/>
                </a:solidFill>
                <a:latin typeface="Poppins Light" panose="00000400000000000000"/>
              </a:rPr>
              <a:t>Residents and tourists in Zamboanga City face challenges in accessing transportation and tourist services due to outdated technologies and inefficient systems. This results in disorganized transactions and negatively impacts the quality of service delivery. Both residents and tourists experience difficulties in navigating the city and enjoying their travel experiences.</a:t>
            </a:r>
          </a:p>
        </p:txBody>
      </p:sp>
      <p:sp>
        <p:nvSpPr>
          <p:cNvPr id="13" name="TextBox 13"/>
          <p:cNvSpPr txBox="1"/>
          <p:nvPr/>
        </p:nvSpPr>
        <p:spPr>
          <a:xfrm>
            <a:off x="2726719" y="1483787"/>
            <a:ext cx="7242648" cy="2797002"/>
          </a:xfrm>
          <a:prstGeom prst="rect">
            <a:avLst/>
          </a:prstGeom>
        </p:spPr>
        <p:txBody>
          <a:bodyPr lIns="0" tIns="0" rIns="0" bIns="0" rtlCol="0" anchor="t">
            <a:spAutoFit/>
          </a:bodyPr>
          <a:lstStyle/>
          <a:p>
            <a:pPr algn="ctr">
              <a:lnSpc>
                <a:spcPts val="10150"/>
              </a:lnSpc>
            </a:pPr>
            <a:r>
              <a:rPr lang="en-US" sz="14095">
                <a:solidFill>
                  <a:schemeClr val="bg1"/>
                </a:solidFill>
                <a:latin typeface="Computer Says No" panose="00000400000000000000"/>
              </a:rPr>
              <a:t>PROBLEM</a:t>
            </a:r>
          </a:p>
          <a:p>
            <a:pPr marL="0" lvl="0" indent="0" algn="ctr">
              <a:lnSpc>
                <a:spcPts val="10150"/>
              </a:lnSpc>
              <a:spcBef>
                <a:spcPct val="0"/>
              </a:spcBef>
            </a:pPr>
            <a:endParaRPr lang="en-US" sz="14095">
              <a:solidFill>
                <a:schemeClr val="bg1"/>
              </a:solidFill>
              <a:latin typeface="Computer Says No" panose="0000040000000000000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302972" y="4200325"/>
            <a:ext cx="2974418" cy="3037706"/>
          </a:xfrm>
          <a:custGeom>
            <a:avLst/>
            <a:gdLst/>
            <a:ahLst/>
            <a:cxnLst/>
            <a:rect l="l" t="t" r="r" b="b"/>
            <a:pathLst>
              <a:path w="2974418" h="3037706">
                <a:moveTo>
                  <a:pt x="0" y="0"/>
                </a:moveTo>
                <a:lnTo>
                  <a:pt x="2974418" y="0"/>
                </a:lnTo>
                <a:lnTo>
                  <a:pt x="2974418" y="3037707"/>
                </a:lnTo>
                <a:lnTo>
                  <a:pt x="0" y="3037707"/>
                </a:lnTo>
                <a:lnTo>
                  <a:pt x="0" y="0"/>
                </a:lnTo>
                <a:close/>
              </a:path>
            </a:pathLst>
          </a:custGeom>
          <a:blipFill>
            <a:blip r:embed="rId2"/>
            <a:stretch>
              <a:fillRect t="-2254" r="-727" b="-5674"/>
            </a:stretch>
          </a:blipFill>
        </p:spPr>
      </p:sp>
      <p:sp>
        <p:nvSpPr>
          <p:cNvPr id="3" name="TextBox 3"/>
          <p:cNvSpPr txBox="1"/>
          <p:nvPr/>
        </p:nvSpPr>
        <p:spPr>
          <a:xfrm>
            <a:off x="533154" y="1416291"/>
            <a:ext cx="992841" cy="872014"/>
          </a:xfrm>
          <a:prstGeom prst="rect">
            <a:avLst/>
          </a:prstGeom>
        </p:spPr>
        <p:txBody>
          <a:bodyPr lIns="0" tIns="0" rIns="0" bIns="0" rtlCol="0" anchor="t">
            <a:spAutoFit/>
          </a:bodyPr>
          <a:lstStyle/>
          <a:p>
            <a:pPr marL="0" lvl="0" indent="0" algn="ctr">
              <a:lnSpc>
                <a:spcPts val="5850"/>
              </a:lnSpc>
              <a:spcBef>
                <a:spcPct val="0"/>
              </a:spcBef>
            </a:pPr>
            <a:r>
              <a:rPr lang="en-US" sz="8125">
                <a:solidFill>
                  <a:srgbClr val="40B8F5"/>
                </a:solidFill>
                <a:latin typeface="Computer Says No" panose="00000400000000000000"/>
              </a:rPr>
              <a:t>01</a:t>
            </a:r>
          </a:p>
        </p:txBody>
      </p:sp>
      <p:sp>
        <p:nvSpPr>
          <p:cNvPr id="4" name="Freeform 4"/>
          <p:cNvSpPr/>
          <p:nvPr/>
        </p:nvSpPr>
        <p:spPr>
          <a:xfrm>
            <a:off x="424542" y="1180280"/>
            <a:ext cx="1182224" cy="1182224"/>
          </a:xfrm>
          <a:custGeom>
            <a:avLst/>
            <a:gdLst/>
            <a:ahLst/>
            <a:cxnLst/>
            <a:rect l="l" t="t" r="r" b="b"/>
            <a:pathLst>
              <a:path w="1182224" h="1182224">
                <a:moveTo>
                  <a:pt x="0" y="0"/>
                </a:moveTo>
                <a:lnTo>
                  <a:pt x="1182224" y="0"/>
                </a:lnTo>
                <a:lnTo>
                  <a:pt x="1182224" y="1182223"/>
                </a:lnTo>
                <a:lnTo>
                  <a:pt x="0" y="1182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151042" y="1349228"/>
            <a:ext cx="4520800" cy="1905517"/>
          </a:xfrm>
          <a:custGeom>
            <a:avLst/>
            <a:gdLst/>
            <a:ahLst/>
            <a:cxnLst/>
            <a:rect l="l" t="t" r="r" b="b"/>
            <a:pathLst>
              <a:path w="4520800" h="1905517">
                <a:moveTo>
                  <a:pt x="0" y="0"/>
                </a:moveTo>
                <a:lnTo>
                  <a:pt x="4520800" y="0"/>
                </a:lnTo>
                <a:lnTo>
                  <a:pt x="4520800" y="1905517"/>
                </a:lnTo>
                <a:lnTo>
                  <a:pt x="0" y="1905517"/>
                </a:lnTo>
                <a:lnTo>
                  <a:pt x="0" y="0"/>
                </a:lnTo>
                <a:close/>
              </a:path>
            </a:pathLst>
          </a:custGeom>
          <a:blipFill>
            <a:blip r:embed="rId5"/>
            <a:stretch>
              <a:fillRect/>
            </a:stretch>
          </a:blipFill>
        </p:spPr>
      </p:sp>
      <p:sp>
        <p:nvSpPr>
          <p:cNvPr id="6" name="Freeform 6"/>
          <p:cNvSpPr/>
          <p:nvPr/>
        </p:nvSpPr>
        <p:spPr>
          <a:xfrm>
            <a:off x="328185" y="2683407"/>
            <a:ext cx="6822856" cy="5443364"/>
          </a:xfrm>
          <a:custGeom>
            <a:avLst/>
            <a:gdLst/>
            <a:ahLst/>
            <a:cxnLst/>
            <a:rect l="l" t="t" r="r" b="b"/>
            <a:pathLst>
              <a:path w="6822856" h="5443364">
                <a:moveTo>
                  <a:pt x="0" y="0"/>
                </a:moveTo>
                <a:lnTo>
                  <a:pt x="6822857" y="0"/>
                </a:lnTo>
                <a:lnTo>
                  <a:pt x="6822857" y="5443364"/>
                </a:lnTo>
                <a:lnTo>
                  <a:pt x="0" y="5443364"/>
                </a:lnTo>
                <a:lnTo>
                  <a:pt x="0" y="0"/>
                </a:lnTo>
                <a:close/>
              </a:path>
            </a:pathLst>
          </a:custGeom>
          <a:blipFill>
            <a:blip r:embed="rId6"/>
            <a:stretch>
              <a:fillRect l="-39540" t="-13417" r="-30785"/>
            </a:stretch>
          </a:blipFill>
        </p:spPr>
      </p:sp>
      <p:sp>
        <p:nvSpPr>
          <p:cNvPr id="7" name="Freeform 7"/>
          <p:cNvSpPr/>
          <p:nvPr/>
        </p:nvSpPr>
        <p:spPr>
          <a:xfrm>
            <a:off x="10353120" y="3060275"/>
            <a:ext cx="7522454" cy="4839467"/>
          </a:xfrm>
          <a:custGeom>
            <a:avLst/>
            <a:gdLst/>
            <a:ahLst/>
            <a:cxnLst/>
            <a:rect l="l" t="t" r="r" b="b"/>
            <a:pathLst>
              <a:path w="7522454" h="4839467">
                <a:moveTo>
                  <a:pt x="0" y="0"/>
                </a:moveTo>
                <a:lnTo>
                  <a:pt x="7522454" y="0"/>
                </a:lnTo>
                <a:lnTo>
                  <a:pt x="7522454" y="4839467"/>
                </a:lnTo>
                <a:lnTo>
                  <a:pt x="0" y="4839467"/>
                </a:lnTo>
                <a:lnTo>
                  <a:pt x="0" y="0"/>
                </a:lnTo>
                <a:close/>
              </a:path>
            </a:pathLst>
          </a:custGeom>
          <a:blipFill>
            <a:blip r:embed="rId7"/>
            <a:stretch>
              <a:fillRect l="-37905" t="-19143" r="-27742" b="-17643"/>
            </a:stretch>
          </a:blipFill>
        </p:spPr>
      </p:sp>
      <p:sp>
        <p:nvSpPr>
          <p:cNvPr id="8" name="TextBox 8"/>
          <p:cNvSpPr txBox="1"/>
          <p:nvPr/>
        </p:nvSpPr>
        <p:spPr>
          <a:xfrm>
            <a:off x="12593524" y="1570805"/>
            <a:ext cx="1087146" cy="960646"/>
          </a:xfrm>
          <a:prstGeom prst="rect">
            <a:avLst/>
          </a:prstGeom>
        </p:spPr>
        <p:txBody>
          <a:bodyPr lIns="0" tIns="0" rIns="0" bIns="0" rtlCol="0" anchor="t">
            <a:spAutoFit/>
          </a:bodyPr>
          <a:lstStyle/>
          <a:p>
            <a:pPr marL="0" lvl="0" indent="0" algn="ctr">
              <a:lnSpc>
                <a:spcPts val="6405"/>
              </a:lnSpc>
              <a:spcBef>
                <a:spcPct val="0"/>
              </a:spcBef>
            </a:pPr>
            <a:r>
              <a:rPr lang="en-US" sz="8895">
                <a:solidFill>
                  <a:srgbClr val="40B8F5"/>
                </a:solidFill>
                <a:latin typeface="Computer Says No" panose="00000400000000000000"/>
              </a:rPr>
              <a:t>02</a:t>
            </a:r>
          </a:p>
        </p:txBody>
      </p:sp>
      <p:sp>
        <p:nvSpPr>
          <p:cNvPr id="9" name="Freeform 9"/>
          <p:cNvSpPr/>
          <p:nvPr/>
        </p:nvSpPr>
        <p:spPr>
          <a:xfrm>
            <a:off x="12471541" y="1349228"/>
            <a:ext cx="1182224" cy="1182224"/>
          </a:xfrm>
          <a:custGeom>
            <a:avLst/>
            <a:gdLst/>
            <a:ahLst/>
            <a:cxnLst/>
            <a:rect l="l" t="t" r="r" b="b"/>
            <a:pathLst>
              <a:path w="1182224" h="1182224">
                <a:moveTo>
                  <a:pt x="0" y="0"/>
                </a:moveTo>
                <a:lnTo>
                  <a:pt x="1182224" y="0"/>
                </a:lnTo>
                <a:lnTo>
                  <a:pt x="1182224" y="1182223"/>
                </a:lnTo>
                <a:lnTo>
                  <a:pt x="0" y="1182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0" name="Picture 10"/>
          <p:cNvPicPr>
            <a:picLocks noChangeAspect="1"/>
          </p:cNvPicPr>
          <p:nvPr/>
        </p:nvPicPr>
        <p:blipFill>
          <a:blip r:embed="rId8"/>
          <a:srcRect/>
          <a:stretch>
            <a:fillRect/>
          </a:stretch>
        </p:blipFill>
        <p:spPr>
          <a:xfrm>
            <a:off x="1029575" y="8004517"/>
            <a:ext cx="2617078" cy="2844650"/>
          </a:xfrm>
          <a:prstGeom prst="rect">
            <a:avLst/>
          </a:prstGeom>
        </p:spPr>
      </p:pic>
      <p:sp>
        <p:nvSpPr>
          <p:cNvPr id="11" name="TextBox 11"/>
          <p:cNvSpPr txBox="1"/>
          <p:nvPr/>
        </p:nvSpPr>
        <p:spPr>
          <a:xfrm>
            <a:off x="7302972" y="7481466"/>
            <a:ext cx="3179537" cy="914400"/>
          </a:xfrm>
          <a:prstGeom prst="rect">
            <a:avLst/>
          </a:prstGeom>
        </p:spPr>
        <p:txBody>
          <a:bodyPr lIns="0" tIns="0" rIns="0" bIns="0" rtlCol="0" anchor="t">
            <a:spAutoFit/>
          </a:bodyPr>
          <a:lstStyle/>
          <a:p>
            <a:pPr algn="just">
              <a:lnSpc>
                <a:spcPts val="2235"/>
              </a:lnSpc>
            </a:pPr>
            <a:r>
              <a:rPr lang="en-US" sz="3105">
                <a:solidFill>
                  <a:schemeClr val="bg1"/>
                </a:solidFill>
                <a:latin typeface="Computer Says No" panose="00000400000000000000"/>
              </a:rPr>
              <a:t>T</a:t>
            </a:r>
            <a:r>
              <a:rPr lang="en-US" sz="3105" b="1">
                <a:solidFill>
                  <a:schemeClr val="bg1"/>
                </a:solidFill>
                <a:latin typeface="Computer Says No" panose="00000400000000000000"/>
              </a:rPr>
              <a:t>RAVEL-EASE FRAME DESIGN</a:t>
            </a:r>
          </a:p>
          <a:p>
            <a:pPr algn="just">
              <a:lnSpc>
                <a:spcPts val="2450"/>
              </a:lnSpc>
            </a:pPr>
            <a:endParaRPr b="1"/>
          </a:p>
          <a:p>
            <a:pPr marL="0" lvl="0" indent="0" algn="just">
              <a:lnSpc>
                <a:spcPts val="2450"/>
              </a:lnSpc>
              <a:spcBef>
                <a:spcPct val="0"/>
              </a:spcBef>
            </a:pPr>
            <a:endParaRPr b="1"/>
          </a:p>
        </p:txBody>
      </p:sp>
      <p:sp>
        <p:nvSpPr>
          <p:cNvPr id="12" name="TextBox 12"/>
          <p:cNvSpPr txBox="1"/>
          <p:nvPr/>
        </p:nvSpPr>
        <p:spPr>
          <a:xfrm>
            <a:off x="7543952" y="876375"/>
            <a:ext cx="3298815" cy="1655076"/>
          </a:xfrm>
          <a:prstGeom prst="rect">
            <a:avLst/>
          </a:prstGeom>
        </p:spPr>
        <p:txBody>
          <a:bodyPr lIns="0" tIns="0" rIns="0" bIns="0" rtlCol="0" anchor="t">
            <a:spAutoFit/>
          </a:bodyPr>
          <a:lstStyle/>
          <a:p>
            <a:pPr marL="0" lvl="0" indent="0" algn="ctr">
              <a:lnSpc>
                <a:spcPts val="5995"/>
              </a:lnSpc>
              <a:spcBef>
                <a:spcPct val="0"/>
              </a:spcBef>
            </a:pPr>
            <a:r>
              <a:rPr lang="en-US" sz="8330">
                <a:solidFill>
                  <a:schemeClr val="bg1"/>
                </a:solidFill>
                <a:latin typeface="Computer Says No" panose="00000400000000000000"/>
              </a:rPr>
              <a:t>PACT FRAMEWORK</a:t>
            </a:r>
            <a:r>
              <a:rPr lang="en-US" sz="8330">
                <a:solidFill>
                  <a:srgbClr val="6866E1"/>
                </a:solidFill>
                <a:latin typeface="Computer Says No" panose="00000400000000000000"/>
              </a:rPr>
              <a:t> </a:t>
            </a:r>
          </a:p>
        </p:txBody>
      </p:sp>
      <p:sp>
        <p:nvSpPr>
          <p:cNvPr id="13" name="TextBox 13"/>
          <p:cNvSpPr txBox="1"/>
          <p:nvPr/>
        </p:nvSpPr>
        <p:spPr>
          <a:xfrm>
            <a:off x="7136110" y="7814017"/>
            <a:ext cx="3513260" cy="2107025"/>
          </a:xfrm>
          <a:prstGeom prst="rect">
            <a:avLst/>
          </a:prstGeom>
        </p:spPr>
        <p:txBody>
          <a:bodyPr lIns="0" tIns="0" rIns="0" bIns="0" rtlCol="0" anchor="t">
            <a:spAutoFit/>
          </a:bodyPr>
          <a:lstStyle/>
          <a:p>
            <a:pPr algn="ctr">
              <a:lnSpc>
                <a:spcPts val="2850"/>
              </a:lnSpc>
            </a:pPr>
            <a:r>
              <a:rPr lang="en-US" sz="1760">
                <a:solidFill>
                  <a:schemeClr val="bg1"/>
                </a:solidFill>
                <a:latin typeface="Poppins Light" panose="00000400000000000000"/>
              </a:rPr>
              <a:t>The Designs Travel-Ease APP here have features of Home Page ,Discover Page, Details Page and it will show-up the other  view image features suitable for the  traveler tourist.</a:t>
            </a:r>
          </a:p>
        </p:txBody>
      </p:sp>
      <p:pic>
        <p:nvPicPr>
          <p:cNvPr id="14" name="Picture 14"/>
          <p:cNvPicPr>
            <a:picLocks noChangeAspect="1"/>
          </p:cNvPicPr>
          <p:nvPr/>
        </p:nvPicPr>
        <p:blipFill>
          <a:blip r:embed="rId8"/>
          <a:srcRect/>
          <a:stretch>
            <a:fillRect/>
          </a:stretch>
        </p:blipFill>
        <p:spPr>
          <a:xfrm>
            <a:off x="2988609" y="8540743"/>
            <a:ext cx="2317668" cy="2519204"/>
          </a:xfrm>
          <a:prstGeom prst="rect">
            <a:avLst/>
          </a:prstGeom>
        </p:spPr>
      </p:pic>
      <p:pic>
        <p:nvPicPr>
          <p:cNvPr id="15" name="Picture 15"/>
          <p:cNvPicPr>
            <a:picLocks noChangeAspect="1"/>
          </p:cNvPicPr>
          <p:nvPr/>
        </p:nvPicPr>
        <p:blipFill>
          <a:blip r:embed="rId8"/>
          <a:srcRect/>
          <a:stretch>
            <a:fillRect/>
          </a:stretch>
        </p:blipFill>
        <p:spPr>
          <a:xfrm>
            <a:off x="4754939" y="8766215"/>
            <a:ext cx="2110234" cy="2293732"/>
          </a:xfrm>
          <a:prstGeom prst="rect">
            <a:avLst/>
          </a:prstGeom>
        </p:spPr>
      </p:pic>
      <p:pic>
        <p:nvPicPr>
          <p:cNvPr id="16" name="Picture 16"/>
          <p:cNvPicPr>
            <a:picLocks noChangeAspect="1"/>
          </p:cNvPicPr>
          <p:nvPr/>
        </p:nvPicPr>
        <p:blipFill>
          <a:blip r:embed="rId8"/>
          <a:srcRect/>
          <a:stretch>
            <a:fillRect/>
          </a:stretch>
        </p:blipFill>
        <p:spPr>
          <a:xfrm>
            <a:off x="16174608" y="8004517"/>
            <a:ext cx="2617078" cy="2844650"/>
          </a:xfrm>
          <a:prstGeom prst="rect">
            <a:avLst/>
          </a:prstGeom>
        </p:spPr>
      </p:pic>
      <p:pic>
        <p:nvPicPr>
          <p:cNvPr id="17" name="Picture 17"/>
          <p:cNvPicPr>
            <a:picLocks noChangeAspect="1"/>
          </p:cNvPicPr>
          <p:nvPr/>
        </p:nvPicPr>
        <p:blipFill>
          <a:blip r:embed="rId8"/>
          <a:srcRect/>
          <a:stretch>
            <a:fillRect/>
          </a:stretch>
        </p:blipFill>
        <p:spPr>
          <a:xfrm>
            <a:off x="14733217" y="8653479"/>
            <a:ext cx="2317668" cy="2519204"/>
          </a:xfrm>
          <a:prstGeom prst="rect">
            <a:avLst/>
          </a:prstGeom>
        </p:spPr>
      </p:pic>
      <p:pic>
        <p:nvPicPr>
          <p:cNvPr id="18" name="Picture 18"/>
          <p:cNvPicPr>
            <a:picLocks noChangeAspect="1"/>
          </p:cNvPicPr>
          <p:nvPr/>
        </p:nvPicPr>
        <p:blipFill>
          <a:blip r:embed="rId8"/>
          <a:srcRect/>
          <a:stretch>
            <a:fillRect/>
          </a:stretch>
        </p:blipFill>
        <p:spPr>
          <a:xfrm>
            <a:off x="13137097" y="8878951"/>
            <a:ext cx="2110234" cy="22937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93917" y="815976"/>
            <a:ext cx="2527049" cy="2752620"/>
          </a:xfrm>
          <a:custGeom>
            <a:avLst/>
            <a:gdLst/>
            <a:ahLst/>
            <a:cxnLst/>
            <a:rect l="l" t="t" r="r" b="b"/>
            <a:pathLst>
              <a:path w="2527049" h="2752620">
                <a:moveTo>
                  <a:pt x="0" y="0"/>
                </a:moveTo>
                <a:lnTo>
                  <a:pt x="2527049" y="0"/>
                </a:lnTo>
                <a:lnTo>
                  <a:pt x="2527049" y="2752620"/>
                </a:lnTo>
                <a:lnTo>
                  <a:pt x="0" y="2752620"/>
                </a:lnTo>
                <a:lnTo>
                  <a:pt x="0" y="0"/>
                </a:lnTo>
                <a:close/>
              </a:path>
            </a:pathLst>
          </a:custGeom>
          <a:blipFill>
            <a:blip r:embed="rId2"/>
            <a:stretch>
              <a:fillRect t="-230" b="-230"/>
            </a:stretch>
          </a:blipFill>
        </p:spPr>
      </p:sp>
      <p:sp>
        <p:nvSpPr>
          <p:cNvPr id="3" name="Freeform 3"/>
          <p:cNvSpPr/>
          <p:nvPr/>
        </p:nvSpPr>
        <p:spPr>
          <a:xfrm>
            <a:off x="-1451581" y="-275256"/>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3"/>
            <a:stretch>
              <a:fillRect/>
            </a:stretch>
          </a:blipFill>
        </p:spPr>
      </p:sp>
      <p:sp>
        <p:nvSpPr>
          <p:cNvPr id="4" name="Freeform 4"/>
          <p:cNvSpPr/>
          <p:nvPr/>
        </p:nvSpPr>
        <p:spPr>
          <a:xfrm rot="3091052">
            <a:off x="-3412965" y="-2837824"/>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6327897" y="1075816"/>
            <a:ext cx="4484914" cy="2330956"/>
          </a:xfrm>
          <a:prstGeom prst="rect">
            <a:avLst/>
          </a:prstGeom>
        </p:spPr>
        <p:txBody>
          <a:bodyPr lIns="0" tIns="0" rIns="0" bIns="0" rtlCol="0" anchor="t">
            <a:spAutoFit/>
          </a:bodyPr>
          <a:lstStyle/>
          <a:p>
            <a:pPr marL="0" lvl="0" indent="0" algn="ctr">
              <a:lnSpc>
                <a:spcPts val="8420"/>
              </a:lnSpc>
              <a:spcBef>
                <a:spcPct val="0"/>
              </a:spcBef>
            </a:pPr>
            <a:r>
              <a:rPr lang="en-US" sz="11695">
                <a:solidFill>
                  <a:schemeClr val="bg2"/>
                </a:solidFill>
                <a:latin typeface="Computer Says No" panose="00000400000000000000"/>
              </a:rPr>
              <a:t>FIGMA LAYOUT</a:t>
            </a:r>
            <a:r>
              <a:rPr lang="en-US" sz="11695">
                <a:solidFill>
                  <a:srgbClr val="6866E1"/>
                </a:solidFill>
                <a:latin typeface="Computer Says No" panose="00000400000000000000"/>
              </a:rPr>
              <a:t> </a:t>
            </a:r>
          </a:p>
        </p:txBody>
      </p:sp>
      <p:sp>
        <p:nvSpPr>
          <p:cNvPr id="6" name="Freeform 6"/>
          <p:cNvSpPr/>
          <p:nvPr/>
        </p:nvSpPr>
        <p:spPr>
          <a:xfrm rot="4894597">
            <a:off x="16743660" y="2155410"/>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7" name="Freeform 7"/>
          <p:cNvSpPr/>
          <p:nvPr/>
        </p:nvSpPr>
        <p:spPr>
          <a:xfrm>
            <a:off x="5161340" y="1469707"/>
            <a:ext cx="5933433" cy="2500942"/>
          </a:xfrm>
          <a:custGeom>
            <a:avLst/>
            <a:gdLst/>
            <a:ahLst/>
            <a:cxnLst/>
            <a:rect l="l" t="t" r="r" b="b"/>
            <a:pathLst>
              <a:path w="5933433" h="2500942">
                <a:moveTo>
                  <a:pt x="0" y="0"/>
                </a:moveTo>
                <a:lnTo>
                  <a:pt x="5933433" y="0"/>
                </a:lnTo>
                <a:lnTo>
                  <a:pt x="5933433" y="2500942"/>
                </a:lnTo>
                <a:lnTo>
                  <a:pt x="0" y="2500942"/>
                </a:lnTo>
                <a:lnTo>
                  <a:pt x="0" y="0"/>
                </a:lnTo>
                <a:close/>
              </a:path>
            </a:pathLst>
          </a:custGeom>
          <a:blipFill>
            <a:blip r:embed="rId3"/>
            <a:stretch>
              <a:fillRect/>
            </a:stretch>
          </a:blipFill>
        </p:spPr>
      </p:sp>
      <p:sp>
        <p:nvSpPr>
          <p:cNvPr id="8" name="Freeform 8"/>
          <p:cNvSpPr/>
          <p:nvPr/>
        </p:nvSpPr>
        <p:spPr>
          <a:xfrm>
            <a:off x="7772531" y="4038286"/>
            <a:ext cx="1836367" cy="2324515"/>
          </a:xfrm>
          <a:custGeom>
            <a:avLst/>
            <a:gdLst/>
            <a:ahLst/>
            <a:cxnLst/>
            <a:rect l="l" t="t" r="r" b="b"/>
            <a:pathLst>
              <a:path w="1836367" h="2324515">
                <a:moveTo>
                  <a:pt x="0" y="0"/>
                </a:moveTo>
                <a:lnTo>
                  <a:pt x="1836367" y="0"/>
                </a:lnTo>
                <a:lnTo>
                  <a:pt x="1836367" y="2324515"/>
                </a:lnTo>
                <a:lnTo>
                  <a:pt x="0" y="2324515"/>
                </a:lnTo>
                <a:lnTo>
                  <a:pt x="0" y="0"/>
                </a:lnTo>
                <a:close/>
              </a:path>
            </a:pathLst>
          </a:custGeom>
          <a:blipFill>
            <a:blip r:embed="rId5"/>
            <a:stretch>
              <a:fillRect/>
            </a:stretch>
          </a:blipFill>
        </p:spPr>
      </p:sp>
      <p:sp>
        <p:nvSpPr>
          <p:cNvPr id="9" name="Freeform 9"/>
          <p:cNvSpPr/>
          <p:nvPr/>
        </p:nvSpPr>
        <p:spPr>
          <a:xfrm>
            <a:off x="7025758" y="5531888"/>
            <a:ext cx="1102299" cy="1317489"/>
          </a:xfrm>
          <a:custGeom>
            <a:avLst/>
            <a:gdLst/>
            <a:ahLst/>
            <a:cxnLst/>
            <a:rect l="l" t="t" r="r" b="b"/>
            <a:pathLst>
              <a:path w="1102299" h="1317489">
                <a:moveTo>
                  <a:pt x="0" y="0"/>
                </a:moveTo>
                <a:lnTo>
                  <a:pt x="1102299" y="0"/>
                </a:lnTo>
                <a:lnTo>
                  <a:pt x="1102299" y="1317489"/>
                </a:lnTo>
                <a:lnTo>
                  <a:pt x="0" y="1317489"/>
                </a:lnTo>
                <a:lnTo>
                  <a:pt x="0" y="0"/>
                </a:lnTo>
                <a:close/>
              </a:path>
            </a:pathLst>
          </a:custGeom>
          <a:blipFill>
            <a:blip r:embed="rId6"/>
            <a:stretch>
              <a:fillRect/>
            </a:stretch>
          </a:blipFill>
        </p:spPr>
      </p:sp>
      <p:sp>
        <p:nvSpPr>
          <p:cNvPr id="10" name="Freeform 10"/>
          <p:cNvSpPr/>
          <p:nvPr/>
        </p:nvSpPr>
        <p:spPr>
          <a:xfrm>
            <a:off x="9088326" y="5531888"/>
            <a:ext cx="1041143" cy="1444360"/>
          </a:xfrm>
          <a:custGeom>
            <a:avLst/>
            <a:gdLst/>
            <a:ahLst/>
            <a:cxnLst/>
            <a:rect l="l" t="t" r="r" b="b"/>
            <a:pathLst>
              <a:path w="1041143" h="1444360">
                <a:moveTo>
                  <a:pt x="0" y="0"/>
                </a:moveTo>
                <a:lnTo>
                  <a:pt x="1041144" y="0"/>
                </a:lnTo>
                <a:lnTo>
                  <a:pt x="1041144" y="1444360"/>
                </a:lnTo>
                <a:lnTo>
                  <a:pt x="0" y="1444360"/>
                </a:lnTo>
                <a:lnTo>
                  <a:pt x="0" y="0"/>
                </a:lnTo>
                <a:close/>
              </a:path>
            </a:pathLst>
          </a:custGeom>
          <a:blipFill>
            <a:blip r:embed="rId7"/>
            <a:stretch>
              <a:fillRect/>
            </a:stretch>
          </a:blipFill>
        </p:spPr>
      </p:sp>
      <p:sp>
        <p:nvSpPr>
          <p:cNvPr id="11" name="TextBox 11"/>
          <p:cNvSpPr txBox="1"/>
          <p:nvPr/>
        </p:nvSpPr>
        <p:spPr>
          <a:xfrm>
            <a:off x="525016" y="3230949"/>
            <a:ext cx="910148" cy="807338"/>
          </a:xfrm>
          <a:prstGeom prst="rect">
            <a:avLst/>
          </a:prstGeom>
        </p:spPr>
        <p:txBody>
          <a:bodyPr lIns="0" tIns="0" rIns="0" bIns="0" rtlCol="0" anchor="t">
            <a:spAutoFit/>
          </a:bodyPr>
          <a:lstStyle/>
          <a:p>
            <a:pPr marL="0" lvl="0" indent="0" algn="ctr">
              <a:lnSpc>
                <a:spcPts val="5360"/>
              </a:lnSpc>
              <a:spcBef>
                <a:spcPct val="0"/>
              </a:spcBef>
            </a:pPr>
            <a:r>
              <a:rPr lang="en-US" sz="7450">
                <a:solidFill>
                  <a:srgbClr val="40B8F5"/>
                </a:solidFill>
                <a:latin typeface="Computer Says No" panose="00000400000000000000"/>
              </a:rPr>
              <a:t>01</a:t>
            </a:r>
          </a:p>
        </p:txBody>
      </p:sp>
      <p:sp>
        <p:nvSpPr>
          <p:cNvPr id="12" name="Freeform 12"/>
          <p:cNvSpPr/>
          <p:nvPr/>
        </p:nvSpPr>
        <p:spPr>
          <a:xfrm>
            <a:off x="345322" y="3044008"/>
            <a:ext cx="1049177" cy="1049177"/>
          </a:xfrm>
          <a:custGeom>
            <a:avLst/>
            <a:gdLst/>
            <a:ahLst/>
            <a:cxnLst/>
            <a:rect l="l" t="t" r="r" b="b"/>
            <a:pathLst>
              <a:path w="1049177" h="1049177">
                <a:moveTo>
                  <a:pt x="0" y="0"/>
                </a:moveTo>
                <a:lnTo>
                  <a:pt x="1049177" y="0"/>
                </a:lnTo>
                <a:lnTo>
                  <a:pt x="1049177" y="1049177"/>
                </a:lnTo>
                <a:lnTo>
                  <a:pt x="0" y="10491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2680508" y="3563173"/>
            <a:ext cx="783537" cy="688078"/>
          </a:xfrm>
          <a:prstGeom prst="rect">
            <a:avLst/>
          </a:prstGeom>
        </p:spPr>
        <p:txBody>
          <a:bodyPr lIns="0" tIns="0" rIns="0" bIns="0" rtlCol="0" anchor="t">
            <a:spAutoFit/>
          </a:bodyPr>
          <a:lstStyle/>
          <a:p>
            <a:pPr marL="0" lvl="0" indent="0" algn="ctr">
              <a:lnSpc>
                <a:spcPts val="4615"/>
              </a:lnSpc>
              <a:spcBef>
                <a:spcPct val="0"/>
              </a:spcBef>
            </a:pPr>
            <a:r>
              <a:rPr lang="en-US" sz="6410">
                <a:solidFill>
                  <a:srgbClr val="40B8F5"/>
                </a:solidFill>
                <a:latin typeface="Computer Says No" panose="00000400000000000000"/>
              </a:rPr>
              <a:t>02</a:t>
            </a:r>
          </a:p>
        </p:txBody>
      </p:sp>
      <p:sp>
        <p:nvSpPr>
          <p:cNvPr id="14" name="Freeform 14"/>
          <p:cNvSpPr/>
          <p:nvPr/>
        </p:nvSpPr>
        <p:spPr>
          <a:xfrm>
            <a:off x="2635314" y="3313752"/>
            <a:ext cx="866241" cy="866241"/>
          </a:xfrm>
          <a:custGeom>
            <a:avLst/>
            <a:gdLst/>
            <a:ahLst/>
            <a:cxnLst/>
            <a:rect l="l" t="t" r="r" b="b"/>
            <a:pathLst>
              <a:path w="866241" h="866241">
                <a:moveTo>
                  <a:pt x="0" y="0"/>
                </a:moveTo>
                <a:lnTo>
                  <a:pt x="866241" y="0"/>
                </a:lnTo>
                <a:lnTo>
                  <a:pt x="866241" y="866241"/>
                </a:lnTo>
                <a:lnTo>
                  <a:pt x="0" y="8662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4857582" y="3644011"/>
            <a:ext cx="607515" cy="535982"/>
          </a:xfrm>
          <a:prstGeom prst="rect">
            <a:avLst/>
          </a:prstGeom>
        </p:spPr>
        <p:txBody>
          <a:bodyPr lIns="0" tIns="0" rIns="0" bIns="0" rtlCol="0" anchor="t">
            <a:spAutoFit/>
          </a:bodyPr>
          <a:lstStyle/>
          <a:p>
            <a:pPr marL="0" lvl="0" indent="0" algn="ctr">
              <a:lnSpc>
                <a:spcPts val="3580"/>
              </a:lnSpc>
              <a:spcBef>
                <a:spcPct val="0"/>
              </a:spcBef>
            </a:pPr>
            <a:r>
              <a:rPr lang="en-US" sz="4970">
                <a:solidFill>
                  <a:srgbClr val="40B8F5"/>
                </a:solidFill>
                <a:latin typeface="Computer Says No" panose="00000400000000000000"/>
              </a:rPr>
              <a:t>03</a:t>
            </a:r>
          </a:p>
        </p:txBody>
      </p:sp>
      <p:sp>
        <p:nvSpPr>
          <p:cNvPr id="16" name="Freeform 16"/>
          <p:cNvSpPr/>
          <p:nvPr/>
        </p:nvSpPr>
        <p:spPr>
          <a:xfrm>
            <a:off x="4787564" y="3442828"/>
            <a:ext cx="736053" cy="736053"/>
          </a:xfrm>
          <a:custGeom>
            <a:avLst/>
            <a:gdLst/>
            <a:ahLst/>
            <a:cxnLst/>
            <a:rect l="l" t="t" r="r" b="b"/>
            <a:pathLst>
              <a:path w="736053" h="736053">
                <a:moveTo>
                  <a:pt x="0" y="0"/>
                </a:moveTo>
                <a:lnTo>
                  <a:pt x="736053" y="0"/>
                </a:lnTo>
                <a:lnTo>
                  <a:pt x="736053" y="736054"/>
                </a:lnTo>
                <a:lnTo>
                  <a:pt x="0" y="7360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10350421" y="3270357"/>
            <a:ext cx="607260" cy="535664"/>
          </a:xfrm>
          <a:prstGeom prst="rect">
            <a:avLst/>
          </a:prstGeom>
        </p:spPr>
        <p:txBody>
          <a:bodyPr lIns="0" tIns="0" rIns="0" bIns="0" rtlCol="0" anchor="t">
            <a:spAutoFit/>
          </a:bodyPr>
          <a:lstStyle/>
          <a:p>
            <a:pPr marL="0" lvl="0" indent="0" algn="ctr">
              <a:lnSpc>
                <a:spcPts val="3575"/>
              </a:lnSpc>
              <a:spcBef>
                <a:spcPct val="0"/>
              </a:spcBef>
            </a:pPr>
            <a:r>
              <a:rPr lang="en-US" sz="4970">
                <a:solidFill>
                  <a:srgbClr val="40B8F5"/>
                </a:solidFill>
                <a:latin typeface="Computer Says No" panose="00000400000000000000"/>
              </a:rPr>
              <a:t>04</a:t>
            </a:r>
          </a:p>
        </p:txBody>
      </p:sp>
      <p:sp>
        <p:nvSpPr>
          <p:cNvPr id="18" name="Freeform 18"/>
          <p:cNvSpPr/>
          <p:nvPr/>
        </p:nvSpPr>
        <p:spPr>
          <a:xfrm>
            <a:off x="10313729" y="3084208"/>
            <a:ext cx="766605" cy="766605"/>
          </a:xfrm>
          <a:custGeom>
            <a:avLst/>
            <a:gdLst/>
            <a:ahLst/>
            <a:cxnLst/>
            <a:rect l="l" t="t" r="r" b="b"/>
            <a:pathLst>
              <a:path w="766605" h="766605">
                <a:moveTo>
                  <a:pt x="0" y="0"/>
                </a:moveTo>
                <a:lnTo>
                  <a:pt x="766604" y="0"/>
                </a:lnTo>
                <a:lnTo>
                  <a:pt x="766604" y="766605"/>
                </a:lnTo>
                <a:lnTo>
                  <a:pt x="0" y="7666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0313729" y="3201209"/>
            <a:ext cx="693392" cy="571759"/>
          </a:xfrm>
          <a:custGeom>
            <a:avLst/>
            <a:gdLst/>
            <a:ahLst/>
            <a:cxnLst/>
            <a:rect l="l" t="t" r="r" b="b"/>
            <a:pathLst>
              <a:path w="693392" h="571759">
                <a:moveTo>
                  <a:pt x="0" y="0"/>
                </a:moveTo>
                <a:lnTo>
                  <a:pt x="693392" y="0"/>
                </a:lnTo>
                <a:lnTo>
                  <a:pt x="693392" y="571759"/>
                </a:lnTo>
                <a:lnTo>
                  <a:pt x="0" y="5717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4806361" y="3602945"/>
            <a:ext cx="698457" cy="575936"/>
          </a:xfrm>
          <a:custGeom>
            <a:avLst/>
            <a:gdLst/>
            <a:ahLst/>
            <a:cxnLst/>
            <a:rect l="l" t="t" r="r" b="b"/>
            <a:pathLst>
              <a:path w="698457" h="575936">
                <a:moveTo>
                  <a:pt x="0" y="0"/>
                </a:moveTo>
                <a:lnTo>
                  <a:pt x="698458" y="0"/>
                </a:lnTo>
                <a:lnTo>
                  <a:pt x="698458" y="575937"/>
                </a:lnTo>
                <a:lnTo>
                  <a:pt x="0" y="5759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680508" y="3467511"/>
            <a:ext cx="821048" cy="677022"/>
          </a:xfrm>
          <a:custGeom>
            <a:avLst/>
            <a:gdLst/>
            <a:ahLst/>
            <a:cxnLst/>
            <a:rect l="l" t="t" r="r" b="b"/>
            <a:pathLst>
              <a:path w="821048" h="677022">
                <a:moveTo>
                  <a:pt x="0" y="0"/>
                </a:moveTo>
                <a:lnTo>
                  <a:pt x="821047" y="0"/>
                </a:lnTo>
                <a:lnTo>
                  <a:pt x="821047" y="677022"/>
                </a:lnTo>
                <a:lnTo>
                  <a:pt x="0" y="677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Freeform 22"/>
          <p:cNvSpPr/>
          <p:nvPr/>
        </p:nvSpPr>
        <p:spPr>
          <a:xfrm>
            <a:off x="468930" y="3244814"/>
            <a:ext cx="925569" cy="763209"/>
          </a:xfrm>
          <a:custGeom>
            <a:avLst/>
            <a:gdLst/>
            <a:ahLst/>
            <a:cxnLst/>
            <a:rect l="l" t="t" r="r" b="b"/>
            <a:pathLst>
              <a:path w="925569" h="763209">
                <a:moveTo>
                  <a:pt x="0" y="0"/>
                </a:moveTo>
                <a:lnTo>
                  <a:pt x="925569" y="0"/>
                </a:lnTo>
                <a:lnTo>
                  <a:pt x="925569" y="763209"/>
                </a:lnTo>
                <a:lnTo>
                  <a:pt x="0" y="7632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15022836" y="3208757"/>
            <a:ext cx="601568" cy="538116"/>
          </a:xfrm>
          <a:prstGeom prst="rect">
            <a:avLst/>
          </a:prstGeom>
        </p:spPr>
        <p:txBody>
          <a:bodyPr lIns="0" tIns="0" rIns="0" bIns="0" rtlCol="0" anchor="t">
            <a:spAutoFit/>
          </a:bodyPr>
          <a:lstStyle/>
          <a:p>
            <a:pPr marL="0" lvl="0" indent="0" algn="ctr">
              <a:lnSpc>
                <a:spcPts val="3545"/>
              </a:lnSpc>
              <a:spcBef>
                <a:spcPct val="0"/>
              </a:spcBef>
            </a:pPr>
            <a:r>
              <a:rPr lang="en-US" sz="4920">
                <a:solidFill>
                  <a:srgbClr val="40B8F5"/>
                </a:solidFill>
                <a:latin typeface="Computer Says No" panose="00000400000000000000"/>
              </a:rPr>
              <a:t>06</a:t>
            </a:r>
          </a:p>
        </p:txBody>
      </p:sp>
      <p:sp>
        <p:nvSpPr>
          <p:cNvPr id="24" name="Freeform 24"/>
          <p:cNvSpPr/>
          <p:nvPr/>
        </p:nvSpPr>
        <p:spPr>
          <a:xfrm>
            <a:off x="101335" y="4302735"/>
            <a:ext cx="6385321" cy="4412033"/>
          </a:xfrm>
          <a:custGeom>
            <a:avLst/>
            <a:gdLst/>
            <a:ahLst/>
            <a:cxnLst/>
            <a:rect l="l" t="t" r="r" b="b"/>
            <a:pathLst>
              <a:path w="6385321" h="4412033">
                <a:moveTo>
                  <a:pt x="0" y="0"/>
                </a:moveTo>
                <a:lnTo>
                  <a:pt x="6385321" y="0"/>
                </a:lnTo>
                <a:lnTo>
                  <a:pt x="6385321" y="4412034"/>
                </a:lnTo>
                <a:lnTo>
                  <a:pt x="0" y="4412034"/>
                </a:lnTo>
                <a:lnTo>
                  <a:pt x="0" y="0"/>
                </a:lnTo>
                <a:close/>
              </a:path>
            </a:pathLst>
          </a:custGeom>
          <a:blipFill>
            <a:blip r:embed="rId12"/>
            <a:stretch>
              <a:fillRect l="-57278" t="-43287" r="-29087"/>
            </a:stretch>
          </a:blipFill>
        </p:spPr>
      </p:sp>
      <p:sp>
        <p:nvSpPr>
          <p:cNvPr id="25" name="Freeform 25"/>
          <p:cNvSpPr/>
          <p:nvPr/>
        </p:nvSpPr>
        <p:spPr>
          <a:xfrm>
            <a:off x="10654051" y="3970649"/>
            <a:ext cx="6634092" cy="4439966"/>
          </a:xfrm>
          <a:custGeom>
            <a:avLst/>
            <a:gdLst/>
            <a:ahLst/>
            <a:cxnLst/>
            <a:rect l="l" t="t" r="r" b="b"/>
            <a:pathLst>
              <a:path w="6634092" h="4439966">
                <a:moveTo>
                  <a:pt x="0" y="0"/>
                </a:moveTo>
                <a:lnTo>
                  <a:pt x="6634092" y="0"/>
                </a:lnTo>
                <a:lnTo>
                  <a:pt x="6634092" y="4439966"/>
                </a:lnTo>
                <a:lnTo>
                  <a:pt x="0" y="4439966"/>
                </a:lnTo>
                <a:lnTo>
                  <a:pt x="0" y="0"/>
                </a:lnTo>
                <a:close/>
              </a:path>
            </a:pathLst>
          </a:custGeom>
          <a:blipFill>
            <a:blip r:embed="rId13"/>
            <a:stretch>
              <a:fillRect l="-23985" t="-44967" r="-58644"/>
            </a:stretch>
          </a:blipFill>
        </p:spPr>
      </p:sp>
      <p:sp>
        <p:nvSpPr>
          <p:cNvPr id="26" name="Freeform 26"/>
          <p:cNvSpPr/>
          <p:nvPr/>
        </p:nvSpPr>
        <p:spPr>
          <a:xfrm>
            <a:off x="12440311" y="3156949"/>
            <a:ext cx="693392" cy="571759"/>
          </a:xfrm>
          <a:custGeom>
            <a:avLst/>
            <a:gdLst/>
            <a:ahLst/>
            <a:cxnLst/>
            <a:rect l="l" t="t" r="r" b="b"/>
            <a:pathLst>
              <a:path w="693392" h="571759">
                <a:moveTo>
                  <a:pt x="0" y="0"/>
                </a:moveTo>
                <a:lnTo>
                  <a:pt x="693392" y="0"/>
                </a:lnTo>
                <a:lnTo>
                  <a:pt x="693392" y="571759"/>
                </a:lnTo>
                <a:lnTo>
                  <a:pt x="0" y="5717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a:off x="14952164" y="3156949"/>
            <a:ext cx="693392" cy="571759"/>
          </a:xfrm>
          <a:custGeom>
            <a:avLst/>
            <a:gdLst/>
            <a:ahLst/>
            <a:cxnLst/>
            <a:rect l="l" t="t" r="r" b="b"/>
            <a:pathLst>
              <a:path w="693392" h="571759">
                <a:moveTo>
                  <a:pt x="0" y="0"/>
                </a:moveTo>
                <a:lnTo>
                  <a:pt x="693392" y="0"/>
                </a:lnTo>
                <a:lnTo>
                  <a:pt x="693392" y="571759"/>
                </a:lnTo>
                <a:lnTo>
                  <a:pt x="0" y="5717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12465071" y="3103000"/>
            <a:ext cx="643872" cy="643872"/>
          </a:xfrm>
          <a:custGeom>
            <a:avLst/>
            <a:gdLst/>
            <a:ahLst/>
            <a:cxnLst/>
            <a:rect l="l" t="t" r="r" b="b"/>
            <a:pathLst>
              <a:path w="643872" h="643872">
                <a:moveTo>
                  <a:pt x="0" y="0"/>
                </a:moveTo>
                <a:lnTo>
                  <a:pt x="643872" y="0"/>
                </a:lnTo>
                <a:lnTo>
                  <a:pt x="643872" y="643873"/>
                </a:lnTo>
                <a:lnTo>
                  <a:pt x="0" y="6438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5001684" y="3084836"/>
            <a:ext cx="643872" cy="643872"/>
          </a:xfrm>
          <a:custGeom>
            <a:avLst/>
            <a:gdLst/>
            <a:ahLst/>
            <a:cxnLst/>
            <a:rect l="l" t="t" r="r" b="b"/>
            <a:pathLst>
              <a:path w="643872" h="643872">
                <a:moveTo>
                  <a:pt x="0" y="0"/>
                </a:moveTo>
                <a:lnTo>
                  <a:pt x="643872" y="0"/>
                </a:lnTo>
                <a:lnTo>
                  <a:pt x="643872" y="643872"/>
                </a:lnTo>
                <a:lnTo>
                  <a:pt x="0" y="643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30" name="Picture 30"/>
          <p:cNvPicPr>
            <a:picLocks noChangeAspect="1"/>
          </p:cNvPicPr>
          <p:nvPr/>
        </p:nvPicPr>
        <p:blipFill>
          <a:blip r:embed="rId14"/>
          <a:srcRect/>
          <a:stretch>
            <a:fillRect/>
          </a:stretch>
        </p:blipFill>
        <p:spPr>
          <a:xfrm>
            <a:off x="16137047" y="8292316"/>
            <a:ext cx="2244506" cy="2439680"/>
          </a:xfrm>
          <a:prstGeom prst="rect">
            <a:avLst/>
          </a:prstGeom>
        </p:spPr>
      </p:pic>
      <p:sp>
        <p:nvSpPr>
          <p:cNvPr id="31" name="TextBox 31"/>
          <p:cNvSpPr txBox="1"/>
          <p:nvPr/>
        </p:nvSpPr>
        <p:spPr>
          <a:xfrm>
            <a:off x="7252410" y="6978340"/>
            <a:ext cx="2635887" cy="1689735"/>
          </a:xfrm>
          <a:prstGeom prst="rect">
            <a:avLst/>
          </a:prstGeom>
        </p:spPr>
        <p:txBody>
          <a:bodyPr lIns="0" tIns="0" rIns="0" bIns="0" rtlCol="0" anchor="t">
            <a:spAutoFit/>
          </a:bodyPr>
          <a:lstStyle/>
          <a:p>
            <a:pPr algn="ctr">
              <a:lnSpc>
                <a:spcPts val="2385"/>
              </a:lnSpc>
            </a:pPr>
            <a:r>
              <a:rPr lang="en-US" sz="3315" b="1">
                <a:solidFill>
                  <a:schemeClr val="bg1"/>
                </a:solidFill>
                <a:latin typeface="Computer Says No" panose="00000400000000000000"/>
              </a:rPr>
              <a:t>TRAVEL-EASE LAYOUT </a:t>
            </a:r>
          </a:p>
          <a:p>
            <a:pPr algn="ctr">
              <a:lnSpc>
                <a:spcPts val="2385"/>
              </a:lnSpc>
            </a:pPr>
            <a:r>
              <a:rPr lang="en-US" sz="3315" b="1">
                <a:solidFill>
                  <a:schemeClr val="bg1"/>
                </a:solidFill>
                <a:latin typeface="Computer Says No" panose="00000400000000000000"/>
              </a:rPr>
              <a:t>MOBILE APP</a:t>
            </a:r>
          </a:p>
          <a:p>
            <a:pPr algn="ctr">
              <a:lnSpc>
                <a:spcPts val="4205"/>
              </a:lnSpc>
            </a:pPr>
            <a:endParaRPr lang="en-US" sz="3315" b="1">
              <a:solidFill>
                <a:schemeClr val="bg1"/>
              </a:solidFill>
              <a:latin typeface="Computer Says No" panose="00000400000000000000"/>
            </a:endParaRPr>
          </a:p>
          <a:p>
            <a:pPr marL="0" lvl="0" indent="0" algn="ctr">
              <a:lnSpc>
                <a:spcPts val="4205"/>
              </a:lnSpc>
              <a:spcBef>
                <a:spcPct val="0"/>
              </a:spcBef>
            </a:pPr>
            <a:r>
              <a:rPr lang="en-US" sz="5840">
                <a:solidFill>
                  <a:srgbClr val="6866E1"/>
                </a:solidFill>
                <a:latin typeface="Computer Says No" panose="00000400000000000000"/>
              </a:rPr>
              <a:t> </a:t>
            </a:r>
          </a:p>
        </p:txBody>
      </p:sp>
      <p:sp>
        <p:nvSpPr>
          <p:cNvPr id="32" name="TextBox 32"/>
          <p:cNvSpPr txBox="1"/>
          <p:nvPr/>
        </p:nvSpPr>
        <p:spPr>
          <a:xfrm>
            <a:off x="12507375" y="3208757"/>
            <a:ext cx="601568" cy="538116"/>
          </a:xfrm>
          <a:prstGeom prst="rect">
            <a:avLst/>
          </a:prstGeom>
        </p:spPr>
        <p:txBody>
          <a:bodyPr lIns="0" tIns="0" rIns="0" bIns="0" rtlCol="0" anchor="t">
            <a:spAutoFit/>
          </a:bodyPr>
          <a:lstStyle/>
          <a:p>
            <a:pPr marL="0" lvl="0" indent="0" algn="ctr">
              <a:lnSpc>
                <a:spcPts val="3545"/>
              </a:lnSpc>
              <a:spcBef>
                <a:spcPct val="0"/>
              </a:spcBef>
            </a:pPr>
            <a:r>
              <a:rPr lang="en-US" sz="4920">
                <a:solidFill>
                  <a:srgbClr val="40B8F5"/>
                </a:solidFill>
                <a:latin typeface="Computer Says No" panose="00000400000000000000"/>
              </a:rPr>
              <a:t>05</a:t>
            </a:r>
          </a:p>
        </p:txBody>
      </p:sp>
      <p:sp>
        <p:nvSpPr>
          <p:cNvPr id="33" name="TextBox 33"/>
          <p:cNvSpPr txBox="1"/>
          <p:nvPr/>
        </p:nvSpPr>
        <p:spPr>
          <a:xfrm>
            <a:off x="6635812" y="7461351"/>
            <a:ext cx="4018239" cy="2722348"/>
          </a:xfrm>
          <a:prstGeom prst="rect">
            <a:avLst/>
          </a:prstGeom>
        </p:spPr>
        <p:txBody>
          <a:bodyPr lIns="0" tIns="0" rIns="0" bIns="0" rtlCol="0" anchor="b">
            <a:spAutoFit/>
          </a:bodyPr>
          <a:lstStyle/>
          <a:p>
            <a:pPr>
              <a:lnSpc>
                <a:spcPts val="2745"/>
              </a:lnSpc>
            </a:pPr>
            <a:r>
              <a:rPr lang="en-US" sz="1695">
                <a:solidFill>
                  <a:schemeClr val="bg1"/>
                </a:solidFill>
                <a:latin typeface="Poppins Light" panose="00000400000000000000"/>
              </a:rPr>
              <a:t>This feature area of activities, within the Travel-Ease Mobile App have, Tennis Activies,Cycling Activities,Kayak Activies,Hiking Activies,Water SkI Activies and lastly Spa Activies .</a:t>
            </a:r>
          </a:p>
          <a:p>
            <a:pPr>
              <a:lnSpc>
                <a:spcPts val="2585"/>
              </a:lnSpc>
            </a:pPr>
            <a:r>
              <a:rPr lang="en-US" sz="1595">
                <a:solidFill>
                  <a:schemeClr val="bg1"/>
                </a:solidFill>
                <a:latin typeface="Poppins Light" panose="00000400000000000000"/>
              </a:rPr>
              <a:t>Features Included on the Travel-Ease Mobile App</a:t>
            </a:r>
          </a:p>
        </p:txBody>
      </p:sp>
      <p:pic>
        <p:nvPicPr>
          <p:cNvPr id="34" name="Picture 34"/>
          <p:cNvPicPr>
            <a:picLocks noChangeAspect="1"/>
          </p:cNvPicPr>
          <p:nvPr/>
        </p:nvPicPr>
        <p:blipFill>
          <a:blip r:embed="rId14"/>
          <a:srcRect/>
          <a:stretch>
            <a:fillRect/>
          </a:stretch>
        </p:blipFill>
        <p:spPr>
          <a:xfrm>
            <a:off x="14765117" y="8714769"/>
            <a:ext cx="1855850" cy="2017228"/>
          </a:xfrm>
          <a:prstGeom prst="rect">
            <a:avLst/>
          </a:prstGeom>
        </p:spPr>
      </p:pic>
      <p:pic>
        <p:nvPicPr>
          <p:cNvPr id="35" name="Picture 35"/>
          <p:cNvPicPr>
            <a:picLocks noChangeAspect="1"/>
          </p:cNvPicPr>
          <p:nvPr/>
        </p:nvPicPr>
        <p:blipFill>
          <a:blip r:embed="rId14"/>
          <a:srcRect/>
          <a:stretch>
            <a:fillRect/>
          </a:stretch>
        </p:blipFill>
        <p:spPr>
          <a:xfrm>
            <a:off x="13402269" y="9066407"/>
            <a:ext cx="1620567" cy="1761485"/>
          </a:xfrm>
          <a:prstGeom prst="rect">
            <a:avLst/>
          </a:prstGeom>
        </p:spPr>
      </p:pic>
      <p:pic>
        <p:nvPicPr>
          <p:cNvPr id="36" name="Picture 36"/>
          <p:cNvPicPr>
            <a:picLocks noChangeAspect="1"/>
          </p:cNvPicPr>
          <p:nvPr/>
        </p:nvPicPr>
        <p:blipFill>
          <a:blip r:embed="rId14"/>
          <a:srcRect/>
          <a:stretch>
            <a:fillRect/>
          </a:stretch>
        </p:blipFill>
        <p:spPr>
          <a:xfrm>
            <a:off x="-190538" y="8388212"/>
            <a:ext cx="2244506" cy="2439680"/>
          </a:xfrm>
          <a:prstGeom prst="rect">
            <a:avLst/>
          </a:prstGeom>
        </p:spPr>
      </p:pic>
      <p:pic>
        <p:nvPicPr>
          <p:cNvPr id="37" name="Picture 37"/>
          <p:cNvPicPr>
            <a:picLocks noChangeAspect="1"/>
          </p:cNvPicPr>
          <p:nvPr/>
        </p:nvPicPr>
        <p:blipFill>
          <a:blip r:embed="rId14"/>
          <a:srcRect/>
          <a:stretch>
            <a:fillRect/>
          </a:stretch>
        </p:blipFill>
        <p:spPr>
          <a:xfrm>
            <a:off x="1608195" y="8762394"/>
            <a:ext cx="1855850" cy="2017228"/>
          </a:xfrm>
          <a:prstGeom prst="rect">
            <a:avLst/>
          </a:prstGeom>
        </p:spPr>
      </p:pic>
      <p:pic>
        <p:nvPicPr>
          <p:cNvPr id="38" name="Picture 38"/>
          <p:cNvPicPr>
            <a:picLocks noChangeAspect="1"/>
          </p:cNvPicPr>
          <p:nvPr/>
        </p:nvPicPr>
        <p:blipFill>
          <a:blip r:embed="rId14"/>
          <a:srcRect/>
          <a:stretch>
            <a:fillRect/>
          </a:stretch>
        </p:blipFill>
        <p:spPr>
          <a:xfrm>
            <a:off x="3185795" y="9018136"/>
            <a:ext cx="1620567" cy="1761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newsflash/>
      </p:transition>
    </mc:Choice>
    <mc:Fallback xmlns="">
      <p:transition spd="med">
        <p:newsfla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7" name="Freeform 7"/>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8" name="Freeform 8"/>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pic>
        <p:nvPicPr>
          <p:cNvPr id="9" name="Picture 9"/>
          <p:cNvPicPr>
            <a:picLocks noChangeAspect="1"/>
          </p:cNvPicPr>
          <p:nvPr/>
        </p:nvPicPr>
        <p:blipFill>
          <a:blip r:embed="rId5"/>
          <a:srcRect/>
          <a:stretch>
            <a:fillRect/>
          </a:stretch>
        </p:blipFill>
        <p:spPr>
          <a:xfrm>
            <a:off x="1758283" y="2572817"/>
            <a:ext cx="7080655" cy="42483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1593</Words>
  <Application>Microsoft Office PowerPoint</Application>
  <PresentationFormat>Custom</PresentationFormat>
  <Paragraphs>72</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
  <cp:lastModifiedBy>Masra Sabtal</cp:lastModifiedBy>
  <cp:revision>6</cp:revision>
  <dcterms:created xsi:type="dcterms:W3CDTF">2006-08-16T00:00:00Z</dcterms:created>
  <dcterms:modified xsi:type="dcterms:W3CDTF">2024-05-09T11:29:53Z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1C198C5EC56346F388B4F547BB4B2D15_13</vt:lpwstr>
  </property>
  <property fmtid="{D5CDD505-2E9C-101B-9397-08002B2CF9AE}" pid="3" name="KSOProductBuildVer">
    <vt:lpwstr>1033-12.2.0.13472</vt:lpwstr>
  </property>
</Properties>
</file>